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0069B8"/>
    <a:srgbClr val="0F7CFF"/>
    <a:srgbClr val="FFFFFF"/>
    <a:srgbClr val="ED7D31"/>
    <a:srgbClr val="3F3F3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89921" autoAdjust="0"/>
  </p:normalViewPr>
  <p:slideViewPr>
    <p:cSldViewPr snapToGrid="0">
      <p:cViewPr varScale="1">
        <p:scale>
          <a:sx n="159" d="100"/>
          <a:sy n="159" d="100"/>
        </p:scale>
        <p:origin x="150" y="17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jpg>
</file>

<file path=ppt/media/image21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076858-3B3C-48E6-8BD7-0995C53FCAA0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F30D88-D9C9-42F9-BD5D-A42F2C7650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424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Enormous variation in homicide; early 1990s peak was double the period 2005-2015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t>Resurgence since 2017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t>Even during low periods, this is ten or more times the homicide rate of major European cities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30D88-D9C9-42F9-BD5D-A42F2C765074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We’ll be focusing mostly on cohort here; last session focused on race and sex.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30D88-D9C9-42F9-BD5D-A42F2C765074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PHDCN+ covers much longer time period than original PHDCN: Age 0 to 40, 25 years within each cohort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t>Well past peak criminal involvement and exposure 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30D88-D9C9-42F9-BD5D-A42F2C765074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Align by age instead of year—see age-specific contexts for gun violence, incarceration, disadvantage.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t>Age 13 to 25 highlighted as peak risk period—different patterns for all cohorts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F30D88-D9C9-42F9-BD5D-A42F2C765074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485749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982905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58989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939766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077893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79622"/>
            <a:ext cx="10515600" cy="5497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84011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323198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497" y="74140"/>
            <a:ext cx="5933303" cy="6345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74141"/>
            <a:ext cx="5933303" cy="6345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419333"/>
            <a:ext cx="4114800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006820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154689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940605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835127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3CDE-66F6-4F40-AC85-69FE3DE3DA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756554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10515600" cy="5811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C7E72-0CC6-47E0-A604-C28B7A6CBFCB}" type="datetimeFigureOut">
              <a:rPr lang="en-US" smtClean="0"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077152-C748-4E41-B46C-E64EDEBA1D0F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939" y="6492875"/>
            <a:ext cx="1282018" cy="33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258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3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</p:sldLayoutIdLst>
  <p:transition spd="slow">
    <p:wipe dir="r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harvard.edu/phdcn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Cohort Differences in Gun Use and Exposure to Gun Violence in a 25-year Study of Chicago Children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Charles C. Lanfear</a:t>
            </a:r>
          </a:p>
          <a:p>
            <a:pPr marL="0" lvl="0" indent="0">
              <a:buNone/>
            </a:pPr>
            <a:r>
              <a:t>Robert J. Sampson</a:t>
            </a:r>
          </a:p>
          <a:p>
            <a:pPr marL="0" lvl="0" indent="0">
              <a:buNone/>
            </a:pPr>
            <a:r>
              <a:t>David S. Kirk</a:t>
            </a:r>
          </a:p>
          <a:p>
            <a:pPr marL="0" lvl="0" indent="0">
              <a:buNone/>
            </a:pPr>
            <a:r>
              <a:t>Rebecca Bucci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/phdcn_1995_sampl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63500"/>
            <a:ext cx="4787900" cy="6337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3" name="Picture 1" descr="img/phdcn_2021_sample_us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59500" y="939800"/>
            <a:ext cx="5930900" cy="458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ort_slides_files/figure-pptx/unnamed-chunk-4-1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ort_slides_files/figure-pptx/unnamed-chunk-5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ort_slides_files/figure-pptx/unnamed-chunk-6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ort_slides_files/figure-pptx/unnamed-chunk-7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Lifecourse Gun Use and Exposures to Gun Violence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Has the respondent…</a:t>
            </a:r>
          </a:p>
          <a:p>
            <a:pPr lvl="0"/>
            <a:r>
              <a:t>ever been shot?</a:t>
            </a:r>
          </a:p>
          <a:p>
            <a:pPr lvl="0"/>
            <a:r>
              <a:t>ever seen someone else get shot?</a:t>
            </a:r>
          </a:p>
          <a:p>
            <a:pPr lvl="0"/>
            <a:r>
              <a:t>ever carried a concealed gun?</a:t>
            </a:r>
          </a:p>
          <a:p>
            <a:pPr lvl="0"/>
            <a:r>
              <a:t>ever used a gun for protection?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ort_slides_files/figure-pptx/unnamed-chunk-8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ort_slides_files/figure-pptx/unnamed-chunk-9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ort_slides_files/figure-pptx/unnamed-chunk-10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ort_slides_files/figure-pptx/unnamed-chunk-2-1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Future Plans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lvl="0"/>
            <a:r>
              <a:t>Period effects, social change, and exposure to violence</a:t>
            </a:r>
          </a:p>
          <a:p>
            <a:pPr lvl="0"/>
            <a:r>
              <a:t>Life course of victimization through mid-adulthood</a:t>
            </a:r>
          </a:p>
          <a:p>
            <a:pPr lvl="0"/>
            <a:r>
              <a:t>Reproduction of gun violence</a:t>
            </a:r>
          </a:p>
          <a:p>
            <a:pPr lvl="0"/>
            <a:r>
              <a:t>Long-term causal consequences of exposure to violence for health and well-being</a:t>
            </a:r>
          </a:p>
          <a:p>
            <a:pPr lvl="0"/>
            <a:r>
              <a:t>The extent and consequences of exposure to police brutality</a:t>
            </a:r>
          </a:p>
          <a:p>
            <a:pPr lvl="0"/>
            <a:r>
              <a:t>Residential attainment in levels of gun violence in 2021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Feedback and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rPr b="1"/>
              <a:t>Contact:</a:t>
            </a:r>
          </a:p>
          <a:p>
            <a:pPr marL="0" lvl="0" indent="0">
              <a:buNone/>
            </a:pPr>
            <a:r>
              <a:t>Charles C. Lanfear</a:t>
            </a:r>
            <a:br/>
            <a:r>
              <a:t>Institute of Criminology</a:t>
            </a:r>
            <a:br/>
            <a:r>
              <a:t>University of Cambridge</a:t>
            </a:r>
          </a:p>
          <a:p>
            <a:pPr marL="0" lvl="0" indent="0">
              <a:buNone/>
            </a:pPr>
            <a:r>
              <a:rPr b="1"/>
              <a:t>See more about the PHDCN:</a:t>
            </a:r>
          </a:p>
          <a:p>
            <a:pPr marL="0" lvl="0" indent="0">
              <a:buNone/>
            </a:pPr>
            <a:r>
              <a:rPr>
                <a:hlinkClick r:id="rId3"/>
              </a:rPr>
              <a:t>https://sites.harvard.edu/phdcn/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Sampson, Kirk, &amp; Bucci. 2022. “Cohort Profile: Project on Human Development in Chicago Neighborhoods and Its Additions (PHDCN+).” </a:t>
            </a:r>
            <a:r>
              <a:rPr i="1"/>
              <a:t>Journal of Developmental and Life-Course Criminology</a:t>
            </a:r>
            <a:r>
              <a:t> 8.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To what extent do historical conditions and macro-social change influence the likelihood of individuals…</a:t>
            </a:r>
          </a:p>
          <a:p>
            <a:pPr lvl="0"/>
            <a:r>
              <a:rPr b="1"/>
              <a:t>using guns</a:t>
            </a:r>
            <a:r>
              <a:t>?</a:t>
            </a:r>
          </a:p>
          <a:p>
            <a:pPr lvl="0"/>
            <a:r>
              <a:t>being exposed to </a:t>
            </a:r>
            <a:r>
              <a:rPr b="1"/>
              <a:t>gun violence</a:t>
            </a:r>
            <a:r>
              <a:t>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/phdcn_logo_white_raster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838200" y="1892300"/>
            <a:ext cx="10515600" cy="274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PHDCN (1995-2002)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lvl="0"/>
            <a:r>
              <a:t>Longitudinal study of 6,200 children</a:t>
            </a:r>
          </a:p>
          <a:p>
            <a:pPr lvl="1"/>
            <a:r>
              <a:t>7 cohorts in 1995: 0 (infant), 3, 6, 9, 12, 15, and 18</a:t>
            </a:r>
          </a:p>
          <a:p>
            <a:pPr lvl="0"/>
            <a:r>
              <a:t>Probability samples from 80 neighbourhoods</a:t>
            </a:r>
          </a:p>
          <a:p>
            <a:pPr lvl="1"/>
            <a:r>
              <a:t>Stratified by race and social class</a:t>
            </a:r>
          </a:p>
          <a:p>
            <a:pPr lvl="0"/>
            <a:r>
              <a:t>Three waves, 1995-2002</a:t>
            </a:r>
          </a:p>
          <a:p>
            <a:pPr lvl="1"/>
            <a:r>
              <a:t>Parents/caretaker and child assessments</a:t>
            </a:r>
          </a:p>
          <a:p>
            <a:pPr lvl="1"/>
            <a:r>
              <a:t>75-78% response rates</a:t>
            </a:r>
          </a:p>
          <a:p>
            <a:pPr lvl="0"/>
            <a:r>
              <a:t>Community surveys of 343 neighborhoods</a:t>
            </a:r>
          </a:p>
          <a:p>
            <a:pPr lvl="1"/>
            <a:r>
              <a:t>1995 and 2002-2003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PHDCN+ Wave 4 (2011-2012)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lvl="0"/>
            <a:r>
              <a:t>N = 1,057, nationwide field effort (funded by MacArthur Foundation)</a:t>
            </a:r>
          </a:p>
          <a:p>
            <a:pPr lvl="0"/>
            <a:r>
              <a:t>Random sample of cohorts 0, 9, 12, and 15</a:t>
            </a:r>
          </a:p>
          <a:p>
            <a:pPr lvl="0"/>
            <a:r>
              <a:t>63% response rate</a:t>
            </a:r>
          </a:p>
          <a:p>
            <a:pPr lvl="0"/>
            <a:r>
              <a:t>Diverse sample:</a:t>
            </a:r>
          </a:p>
          <a:p>
            <a:pPr lvl="1"/>
            <a:r>
              <a:t>40% Latino/Hispanic</a:t>
            </a:r>
          </a:p>
          <a:p>
            <a:pPr lvl="1"/>
            <a:r>
              <a:t>37% Black</a:t>
            </a:r>
          </a:p>
          <a:p>
            <a:pPr lvl="1"/>
            <a:r>
              <a:t>19% White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PHDCN+ Wave 5 (May-Oct 2021)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marL="0" lvl="0" indent="0">
              <a:buNone/>
            </a:pPr>
            <a:r>
              <a:t> </a:t>
            </a:r>
          </a:p>
          <a:p>
            <a:pPr lvl="0"/>
            <a:r>
              <a:t>N = 682, multi-mode survey: web, phone, F2F</a:t>
            </a:r>
          </a:p>
          <a:p>
            <a:pPr lvl="0"/>
            <a:r>
              <a:t>66% response rate</a:t>
            </a:r>
          </a:p>
          <a:p>
            <a:pPr lvl="0"/>
            <a:r>
              <a:t>Official criminal justice histories, 1995-2020</a:t>
            </a:r>
          </a:p>
          <a:p>
            <a:pPr lvl="1"/>
            <a:r>
              <a:t>Planned through 2023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hort_slides_files/figure-pptx/unnamed-chunk-3-1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739900" y="355600"/>
            <a:ext cx="8712200" cy="5803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/phdcn_1995_sample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63500"/>
            <a:ext cx="4787900" cy="6337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3" name="Picture 1" descr="img/phdcn_2021_sample_chicago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59500" y="939800"/>
            <a:ext cx="5930900" cy="458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eveal">
      <a:majorFont>
        <a:latin typeface="Montserrat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502</Words>
  <Application>Microsoft Office PowerPoint</Application>
  <PresentationFormat>Widescreen</PresentationFormat>
  <Paragraphs>97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Arial</vt:lpstr>
      <vt:lpstr>Open Sans</vt:lpstr>
      <vt:lpstr>Montserrat</vt:lpstr>
      <vt:lpstr>Office Theme</vt:lpstr>
      <vt:lpstr>Cohort Differences in Gun Use and Exposure to Gun Violence in a 25-year Study of Chicago Children</vt:lpstr>
      <vt:lpstr>PowerPoint Presentation</vt:lpstr>
      <vt:lpstr>Questions</vt:lpstr>
      <vt:lpstr>PowerPoint Presentation</vt:lpstr>
      <vt:lpstr>PHDCN (1995-2002)</vt:lpstr>
      <vt:lpstr>PHDCN+ Wave 4 (2011-2012)</vt:lpstr>
      <vt:lpstr>PHDCN+ Wave 5 (May-Oct 2021)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Lifecourse Gun Use and Exposures to Gun Violence</vt:lpstr>
      <vt:lpstr>Measures</vt:lpstr>
      <vt:lpstr>PowerPoint Presentation</vt:lpstr>
      <vt:lpstr>PowerPoint Presentation</vt:lpstr>
      <vt:lpstr>PowerPoint Presentation</vt:lpstr>
      <vt:lpstr>Future Plans</vt:lpstr>
      <vt:lpstr>Feedback and Questions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emplate/>
  <TotalTime>2032</TotalTime>
  <Words>32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Arial</vt:lpstr>
      <vt:lpstr>Open Sans</vt:lpstr>
      <vt:lpstr>Montserrat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Cohort Differences in Gun Use and Exposure to Gun Violence in a 25-year Study of Chicago Children</dc:title>
  <dc:creator>Charles Lanfear</dc:creator>
  <cp:keywords/>
  <cp:lastModifiedBy>Charles Lanfear</cp:lastModifiedBy>
  <cp:revision>1</cp:revision>
  <dcterms:created xsi:type="dcterms:W3CDTF">2022-09-19T14:29:56Z</dcterms:created>
  <dcterms:modified xsi:type="dcterms:W3CDTF">2022-09-19T14:30:24Z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